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59" r:id="rId6"/>
    <p:sldId id="262" r:id="rId7"/>
    <p:sldId id="265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2" autoAdjust="0"/>
    <p:restoredTop sz="93750" autoAdjust="0"/>
  </p:normalViewPr>
  <p:slideViewPr>
    <p:cSldViewPr snapToGrid="0">
      <p:cViewPr varScale="1">
        <p:scale>
          <a:sx n="100" d="100"/>
          <a:sy n="100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699DB-EF2E-4FF4-A830-B99A2D0F7A25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107A7-2B2D-483E-A63C-6F33156AC1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1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107A7-2B2D-483E-A63C-6F33156AC1F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80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107A7-2B2D-483E-A63C-6F33156AC1F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05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81946-44CF-7609-485A-B64AA45EE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F4E61F-A497-DDDD-CA37-05F8AA5FF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B86616-3E34-E6AE-BDF7-14975925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83FFD9-82F3-135F-9458-90BC1E33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8FC136-9EA1-90FA-B772-2ED5E1F8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93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6F02D-EC33-3AE1-52A4-F6DDB245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41CEC3-413E-6E97-1A54-6CA16C5FA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86C0C4-DEFB-E5BF-107A-855CA831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6650D5-DEEE-63ED-3BF3-74C480FC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B05C3-13A6-089B-C129-6B869012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966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23B3CB-968E-637F-09DE-6F6A959D3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AF3828-FAC8-636F-16AA-FD4E24CA9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613D88-4F77-2591-FB06-1D22537A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8ED57-801C-2AB5-7748-AE69511E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D98BDE-B570-881E-ED87-3EF90789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866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93A5D-644C-CF2B-22AF-4CB5C235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8A33E-409C-B45B-EBE5-4383737D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FFF4A-BA35-CB54-A437-8075BE8F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EE4D9-CC28-F54C-5665-545A00B1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74BE0C-FE85-3ED7-0733-81DF7CF2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00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0DC8B-1B5D-5AAF-179E-880D2F28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D94F6F-3728-EB6B-C451-1C444B67E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8EA965-32E4-FEDD-6E1C-E4A2FC79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DCD75-974C-F507-7B85-3A570D2D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9D9C6-B68B-07E4-272C-15AF0DAA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7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527A7-44E8-C8BA-0763-3821B641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A75E4-8828-B2D5-438D-85B4AF28A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F70466-C0D8-E724-EF84-60CD492A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1337CB-B797-5603-C40F-9A76B554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A5D4F0-5DB5-655D-CE47-84E9E09F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BA445D-FE2B-642F-B80C-D3101628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30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C90FB-92CC-DB39-BAA3-7215A710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C725A-6725-9727-CFBF-3147C6CC5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7E4A5B-65C7-DDB6-CF63-B95FDA67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307385-4E47-904B-A228-E34DCD7E9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750829-A871-08EF-0DB7-2170CD1C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4E0AF4-E4EA-C347-3679-87028EC5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0015EF-1D33-1FBF-9515-11B3E33F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28012C-298D-EC5F-E423-3EB1D874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34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DF4F9-AFC7-B2A3-D2EA-7AE4C47E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9BBCE4-BD46-41B4-040A-4E408F36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0CEE70-86F3-AEE3-42A6-90658B15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D6FBC2-A4B4-E2F3-FB21-12664A88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4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785E14-7352-7990-0BC0-AD3B0A49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C5E351-25C9-2096-3649-3776281C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967767-EFF3-F75C-49B5-C5E21C75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47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BE21F-F3A6-4E65-D92A-777EA77A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CEA5C5-F38A-D2A6-3B4E-B2739798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AB370C-4B94-5E50-72F4-5ACC1CD5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C16E15-321C-3BE0-59E7-190A6CC3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DA90CE-EC9B-232D-7287-5C38A438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1CF79F-8884-9766-B622-ADEEFD1A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90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DC10C-28AA-017D-0B87-59E6EF2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F475F2-035B-AFD0-B7CD-C996F8053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8B85BF-7066-E0CA-3486-FF5F09FF5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0EE493-06F9-3660-BC40-D7797F33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62656-5C15-9D9D-5898-C7E490E5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51A7CD-742E-6F8D-CC97-2A61CB23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60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EE6E4-BB03-4741-CEE9-24AC45EB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5A7D3C-A307-CFB4-C61F-99E89EDB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36A281-BD2E-6033-E87A-E66A9DDEA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105BCD-3B63-4268-9BFF-77BB9FDC68B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6A4AA0-04A8-1FE7-DC76-BA25EBE26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CD9732-7267-53E9-1EFC-23C474843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69F55-F564-44AA-A785-5C0B94C125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394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842140-27D8-B31C-2382-390A79667D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CF41B-68CC-7E17-E23E-9BE6159A8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24" y="3039332"/>
            <a:ext cx="11366751" cy="1630363"/>
          </a:xfrm>
          <a:prstGeom prst="flowChartProcess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Разработка межспутниковой сети передачи данных для систем уклонения искусственных спутников Земли от космического мусора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9C5B3D-F8E5-3AA1-998F-9CE7E45A4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716" y="5005947"/>
            <a:ext cx="5056486" cy="1122858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Попов А.А. 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EF840711-1091-7B42-85FA-05D24E47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15" y="281508"/>
            <a:ext cx="1652383" cy="16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9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75A577-106D-8CC5-3726-7F88D49056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A6106-B8B6-FC78-B729-B5F7FB10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1F80A-8F8A-2F39-31E4-8299E657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Stuff in Space |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stuffin.space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Committed To The Research &amp; Development Of IoT – LILYGO®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Meshtastic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https://sdup.esoc.esa.int/discosweb/statistics/</a:t>
            </a:r>
          </a:p>
          <a:p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5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07FA1-C47F-4CE7-8358-FB1CA6881D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CD8A5-AB43-830F-62BC-F308F3B6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28" y="509212"/>
            <a:ext cx="10515600" cy="6714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Космический мусор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14B8B9-8454-C15B-0835-5B9E748C1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saturation sat="161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52" y="1488493"/>
            <a:ext cx="5925028" cy="43963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71945-F273-F905-E171-87F408488AA4}"/>
              </a:ext>
            </a:extLst>
          </p:cNvPr>
          <p:cNvSpPr txBox="1"/>
          <p:nvPr/>
        </p:nvSpPr>
        <p:spPr>
          <a:xfrm>
            <a:off x="970060" y="5934670"/>
            <a:ext cx="529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Рис.1. 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Stuff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Space — это интерактивная 3D-карта, отображающая в реальном времени объекты на орбите Земли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2C2BAE-C491-C055-4BBA-798293B7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80" y="1492488"/>
            <a:ext cx="5610220" cy="346922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4AE0C-011F-EA1D-458E-41DAFBEEBDA1}"/>
              </a:ext>
            </a:extLst>
          </p:cNvPr>
          <p:cNvSpPr txBox="1"/>
          <p:nvPr/>
        </p:nvSpPr>
        <p:spPr>
          <a:xfrm>
            <a:off x="6779967" y="4907841"/>
            <a:ext cx="529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Рис.2. Динамика накопления каталогизированных орбитальных объектов (диаметром &gt;10 см) на разных орбитах</a:t>
            </a:r>
          </a:p>
        </p:txBody>
      </p:sp>
    </p:spTree>
    <p:extLst>
      <p:ext uri="{BB962C8B-B14F-4D97-AF65-F5344CB8AC3E}">
        <p14:creationId xmlns:p14="http://schemas.microsoft.com/office/powerpoint/2010/main" val="78341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879E47-1EE2-F2ED-FAC8-5CC3E5C849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C017D-FA53-F396-F808-3AE10D0C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Методы защиты спутников от космического мусора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1BAB61-430E-8A97-71CB-34DA2513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26" y="2335443"/>
            <a:ext cx="5687274" cy="173796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Пассивные системы защиты</a:t>
            </a:r>
          </a:p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Активные системы защиты</a:t>
            </a:r>
          </a:p>
          <a:p>
            <a:r>
              <a:rPr lang="ru-RU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Уклонение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31FD6C-63E1-BAD3-39C1-6AF363AB2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58" y="1027906"/>
            <a:ext cx="3923028" cy="36902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3D78CA-79E2-91B4-0478-48DE3E21C204}"/>
              </a:ext>
            </a:extLst>
          </p:cNvPr>
          <p:cNvSpPr txBox="1"/>
          <p:nvPr/>
        </p:nvSpPr>
        <p:spPr>
          <a:xfrm>
            <a:off x="6096000" y="4718165"/>
            <a:ext cx="5486215" cy="214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 algn="ctr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Рис.3. </a:t>
            </a:r>
            <a:r>
              <a:rPr lang="ru-RU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Структурная схема системы; 1 – ИСЗ, распознающий космический мусор; 2 – космический мусор; 3 – </a:t>
            </a:r>
            <a:r>
              <a:rPr lang="ru-RU" i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кубсат</a:t>
            </a:r>
            <a:r>
              <a:rPr lang="ru-RU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участник меш-сети; 4 –спутник, которому угрожает обнаруженный объект; 5 – пересечение траектории мусора и орбиты спутника, подвергаемого опасности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4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F09A7E-725E-F335-0241-21F72E694D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1614C-467A-0B23-9844-80E2841B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546"/>
            <a:ext cx="10515600" cy="1156534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9E08B0-FCD3-ED69-79DF-84B04566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Цель: Разработать беспроводную межспутниковую сеть для передачи служебной информации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Задачи: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1) Выбрать топологию сети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2) Выбрать стандарт связи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3) Провести моделирование работы сети для разных сценариев </a:t>
            </a:r>
          </a:p>
        </p:txBody>
      </p:sp>
    </p:spTree>
    <p:extLst>
      <p:ext uri="{BB962C8B-B14F-4D97-AF65-F5344CB8AC3E}">
        <p14:creationId xmlns:p14="http://schemas.microsoft.com/office/powerpoint/2010/main" val="398380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35EC9D3-86FC-29DE-18C1-DB42979F1C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9"/>
          <a:stretch/>
        </p:blipFill>
        <p:spPr bwMode="auto">
          <a:xfrm>
            <a:off x="0" y="-1"/>
            <a:ext cx="122258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7C13-2B7D-44BD-9C0B-99060D3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Архитектура и стандарты связи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E245A-5087-2C64-BB57-16C2D9A0C695}"/>
              </a:ext>
            </a:extLst>
          </p:cNvPr>
          <p:cNvSpPr txBox="1"/>
          <p:nvPr/>
        </p:nvSpPr>
        <p:spPr>
          <a:xfrm>
            <a:off x="2040634" y="5303041"/>
            <a:ext cx="342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Рис.4. Различные топологии сетей</a:t>
            </a:r>
          </a:p>
        </p:txBody>
      </p:sp>
      <p:pic>
        <p:nvPicPr>
          <p:cNvPr id="15" name="Объект 14" descr="Изображение выглядит как снимок экрана, шаблон, темнота, свет&#10;&#10;AI-generated content may be incorrect.">
            <a:extLst>
              <a:ext uri="{FF2B5EF4-FFF2-40B4-BE49-F238E27FC236}">
                <a16:creationId xmlns:a16="http://schemas.microsoft.com/office/drawing/2014/main" id="{987B4CC4-C884-082B-9D62-0EC357DB1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8" b="11226"/>
          <a:stretch/>
        </p:blipFill>
        <p:spPr>
          <a:xfrm>
            <a:off x="466946" y="1444029"/>
            <a:ext cx="6289662" cy="350399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2498E-4A21-942D-64DD-780C716EABAA}"/>
              </a:ext>
            </a:extLst>
          </p:cNvPr>
          <p:cNvSpPr txBox="1"/>
          <p:nvPr/>
        </p:nvSpPr>
        <p:spPr>
          <a:xfrm>
            <a:off x="239720" y="4833454"/>
            <a:ext cx="219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централизованная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FA33B-2D40-7424-075E-09693B82EF18}"/>
              </a:ext>
            </a:extLst>
          </p:cNvPr>
          <p:cNvSpPr txBox="1"/>
          <p:nvPr/>
        </p:nvSpPr>
        <p:spPr>
          <a:xfrm>
            <a:off x="2657667" y="4809527"/>
            <a:ext cx="219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децентрализованная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7950A-2761-A577-1FEB-CB9C211E3891}"/>
              </a:ext>
            </a:extLst>
          </p:cNvPr>
          <p:cNvSpPr txBox="1"/>
          <p:nvPr/>
        </p:nvSpPr>
        <p:spPr>
          <a:xfrm>
            <a:off x="4848388" y="4833453"/>
            <a:ext cx="219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меш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2F8AD6F-6290-E0E9-9C06-F9F282DA7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2099" l="4916" r="93856">
                        <a14:foregroundMark x1="14747" y1="65432" x2="10906" y2="75926"/>
                        <a14:foregroundMark x1="13057" y1="65185" x2="14132" y2="77160"/>
                        <a14:foregroundMark x1="4916" y1="61481" x2="8295" y2="84074"/>
                        <a14:foregroundMark x1="75422" y1="7407" x2="79724" y2="6173"/>
                        <a14:foregroundMark x1="80184" y1="5556" x2="83410" y2="9506"/>
                        <a14:foregroundMark x1="82796" y1="11605" x2="82335" y2="13580"/>
                        <a14:foregroundMark x1="5376" y1="90123" x2="74347" y2="90988"/>
                        <a14:foregroundMark x1="74347" y1="90988" x2="80338" y2="90741"/>
                        <a14:foregroundMark x1="81874" y1="92099" x2="85714" y2="90370"/>
                        <a14:foregroundMark x1="84793" y1="91852" x2="92934" y2="89136"/>
                        <a14:foregroundMark x1="93548" y1="89753" x2="93856" y2="81605"/>
                        <a14:foregroundMark x1="90476" y1="80494" x2="92320" y2="66914"/>
                        <a14:backgroundMark x1="93856" y1="94198" x2="92473" y2="94198"/>
                        <a14:backgroundMark x1="93395" y1="95432" x2="99078" y2="94938"/>
                        <a14:backgroundMark x1="91551" y1="93951" x2="97389" y2="92840"/>
                        <a14:backgroundMark x1="93241" y1="93086" x2="99539" y2="90741"/>
                        <a14:backgroundMark x1="95084" y1="91605" x2="95084" y2="91605"/>
                        <a14:backgroundMark x1="95084" y1="91605" x2="95699" y2="91358"/>
                        <a14:backgroundMark x1="96160" y1="90988" x2="96160" y2="90988"/>
                        <a14:backgroundMark x1="96313" y1="90988" x2="96774" y2="96173"/>
                        <a14:backgroundMark x1="97389" y1="92469" x2="95699" y2="9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4" y="72891"/>
            <a:ext cx="2801640" cy="26578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9380F7-529C-8799-7413-C1F3F1EBCF4E}"/>
              </a:ext>
            </a:extLst>
          </p:cNvPr>
          <p:cNvSpPr txBox="1"/>
          <p:nvPr/>
        </p:nvSpPr>
        <p:spPr>
          <a:xfrm>
            <a:off x="6568172" y="2569987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Рис.5.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LoRa 32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44209B32-ABC2-221C-C507-C1AC67660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58078"/>
              </p:ext>
            </p:extLst>
          </p:nvPr>
        </p:nvGraphicFramePr>
        <p:xfrm>
          <a:off x="7780537" y="3083997"/>
          <a:ext cx="4076714" cy="345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7">
                  <a:extLst>
                    <a:ext uri="{9D8B030D-6E8A-4147-A177-3AD203B41FA5}">
                      <a16:colId xmlns:a16="http://schemas.microsoft.com/office/drawing/2014/main" val="3897251672"/>
                    </a:ext>
                  </a:extLst>
                </a:gridCol>
                <a:gridCol w="2038357">
                  <a:extLst>
                    <a:ext uri="{9D8B030D-6E8A-4147-A177-3AD203B41FA5}">
                      <a16:colId xmlns:a16="http://schemas.microsoft.com/office/drawing/2014/main" val="3992228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entury Gothic" panose="020B0502020202020204" pitchFamily="34" charset="0"/>
                        </a:rPr>
                        <a:t>Параметр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entury Gothic" panose="020B0502020202020204" pitchFamily="34" charset="0"/>
                        </a:rPr>
                        <a:t>Значение/Описание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011529"/>
                  </a:ext>
                </a:extLst>
              </a:tr>
              <a:tr h="477009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Микроконтроллер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>
                          <a:latin typeface="Century Gothic" panose="020B0502020202020204" pitchFamily="34" charset="0"/>
                        </a:rPr>
                        <a:t>ESP32 (с поддержкой Wi-Fi и Bluetooth)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420493"/>
                  </a:ext>
                </a:extLst>
              </a:tr>
              <a:tr h="262410">
                <a:tc>
                  <a:txBody>
                    <a:bodyPr/>
                    <a:lstStyle/>
                    <a:p>
                      <a:pPr algn="ctr"/>
                      <a:r>
                        <a:rPr lang="ru-RU" sz="1200" b="0">
                          <a:latin typeface="Century Gothic" panose="020B0502020202020204" pitchFamily="34" charset="0"/>
                        </a:rPr>
                        <a:t>Радиомодуль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SX1276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5234958"/>
                  </a:ext>
                </a:extLst>
              </a:tr>
              <a:tr h="262410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Рабочая частота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>
                          <a:latin typeface="Century Gothic" panose="020B0502020202020204" pitchFamily="34" charset="0"/>
                        </a:rPr>
                        <a:t>868/915 МГц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62044"/>
                  </a:ext>
                </a:extLst>
              </a:tr>
              <a:tr h="335673">
                <a:tc>
                  <a:txBody>
                    <a:bodyPr/>
                    <a:lstStyle/>
                    <a:p>
                      <a:pPr algn="ctr"/>
                      <a:r>
                        <a:rPr lang="ru-RU" sz="1200" b="0">
                          <a:latin typeface="Century Gothic" panose="020B0502020202020204" pitchFamily="34" charset="0"/>
                        </a:rPr>
                        <a:t>Мощность передатчика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>
                          <a:latin typeface="Century Gothic" panose="020B0502020202020204" pitchFamily="34" charset="0"/>
                        </a:rPr>
                        <a:t>До +20 дБм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876104"/>
                  </a:ext>
                </a:extLst>
              </a:tr>
              <a:tr h="901018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Чувствительность приёмника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latin typeface="Century Gothic" panose="020B0502020202020204" pitchFamily="34" charset="0"/>
                        </a:rPr>
                        <a:t>• -139 </a:t>
                      </a:r>
                      <a:r>
                        <a:rPr lang="ru-RU" sz="1200" b="0">
                          <a:latin typeface="Century Gothic" panose="020B0502020202020204" pitchFamily="34" charset="0"/>
                        </a:rPr>
                        <a:t>дБм (@62,5 кГц, </a:t>
                      </a:r>
                      <a:r>
                        <a:rPr lang="en-US" sz="1200" b="0">
                          <a:latin typeface="Century Gothic" panose="020B0502020202020204" pitchFamily="34" charset="0"/>
                        </a:rPr>
                        <a:t>SF=12, 146 </a:t>
                      </a:r>
                      <a:r>
                        <a:rPr lang="ru-RU" sz="1200" b="0">
                          <a:latin typeface="Century Gothic" panose="020B0502020202020204" pitchFamily="34" charset="0"/>
                        </a:rPr>
                        <a:t>бит/с) </a:t>
                      </a:r>
                      <a:br>
                        <a:rPr lang="ru-RU" sz="1200" b="0">
                          <a:latin typeface="Century Gothic" panose="020B0502020202020204" pitchFamily="34" charset="0"/>
                        </a:rPr>
                      </a:br>
                      <a:r>
                        <a:rPr lang="ru-RU" sz="1200" b="0">
                          <a:latin typeface="Century Gothic" panose="020B0502020202020204" pitchFamily="34" charset="0"/>
                        </a:rPr>
                        <a:t>• -136 дБм (@125 кГц, </a:t>
                      </a:r>
                      <a:r>
                        <a:rPr lang="en-US" sz="1200" b="0">
                          <a:latin typeface="Century Gothic" panose="020B0502020202020204" pitchFamily="34" charset="0"/>
                        </a:rPr>
                        <a:t>SF=12, 293 </a:t>
                      </a:r>
                      <a:r>
                        <a:rPr lang="ru-RU" sz="1200" b="0">
                          <a:latin typeface="Century Gothic" panose="020B0502020202020204" pitchFamily="34" charset="0"/>
                        </a:rPr>
                        <a:t>бит/с) </a:t>
                      </a:r>
                      <a:endParaRPr lang="ru-RU" sz="12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48951"/>
                  </a:ext>
                </a:extLst>
              </a:tr>
              <a:tr h="437350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Скорость передачи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от 0.018 до 37,5 кбит/с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708561"/>
                  </a:ext>
                </a:extLst>
              </a:tr>
              <a:tr h="437350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Время обработки в меш-сети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entury Gothic" panose="020B0502020202020204" pitchFamily="34" charset="0"/>
                        </a:rPr>
                        <a:t>0.2 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2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61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2BCB6-2DBB-91C3-FD9D-3D598BF28C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7C13-2B7D-44BD-9C0B-99060D3C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76" y="231978"/>
            <a:ext cx="10515600" cy="704396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Моделирование работы сети</a:t>
            </a:r>
            <a:endParaRPr lang="ru-RU" sz="4000" dirty="0"/>
          </a:p>
        </p:txBody>
      </p:sp>
      <p:pic>
        <p:nvPicPr>
          <p:cNvPr id="12" name="Рисунок 11" descr="Изображение выглядит как снимок экрана, черный, текст&#10;&#10;AI-generated content may be incorrect.">
            <a:extLst>
              <a:ext uri="{FF2B5EF4-FFF2-40B4-BE49-F238E27FC236}">
                <a16:creationId xmlns:a16="http://schemas.microsoft.com/office/drawing/2014/main" id="{51EE3B4F-2D7A-2C5B-184F-EF0E81C7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" y="995168"/>
            <a:ext cx="12079113" cy="2601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EBF6AB-BF2A-88AA-E99A-A09206C28FA9}"/>
              </a:ext>
            </a:extLst>
          </p:cNvPr>
          <p:cNvSpPr txBox="1"/>
          <p:nvPr/>
        </p:nvSpPr>
        <p:spPr>
          <a:xfrm>
            <a:off x="4383606" y="3803919"/>
            <a:ext cx="342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Рис.5. Структурная схема программы</a:t>
            </a:r>
          </a:p>
        </p:txBody>
      </p:sp>
      <p:pic>
        <p:nvPicPr>
          <p:cNvPr id="18" name="Рисунок 17" descr="Изображение выглядит как круг, искусство, сфера, снимок экрана&#10;&#10;AI-generated content may be incorrect.">
            <a:extLst>
              <a:ext uri="{FF2B5EF4-FFF2-40B4-BE49-F238E27FC236}">
                <a16:creationId xmlns:a16="http://schemas.microsoft.com/office/drawing/2014/main" id="{C2FAC757-3062-1F47-F43A-9ABA73ED0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1" b="78007" l="17778" r="69630">
                        <a14:foregroundMark x1="32044" y1="9754" x2="28571" y2="9966"/>
                        <a14:foregroundMark x1="42646" y1="9107" x2="35165" y2="9564"/>
                        <a14:foregroundMark x1="28571" y1="9966" x2="23175" y2="19759"/>
                        <a14:foregroundMark x1="23175" y1="19759" x2="23598" y2="30756"/>
                        <a14:foregroundMark x1="24329" y1="23630" x2="25079" y2="16323"/>
                        <a14:foregroundMark x1="23598" y1="30756" x2="24123" y2="25643"/>
                        <a14:foregroundMark x1="24186" y1="25679" x2="23915" y2="28522"/>
                        <a14:foregroundMark x1="25079" y1="16323" x2="24379" y2="23659"/>
                        <a14:foregroundMark x1="23915" y1="28522" x2="24127" y2="29038"/>
                        <a14:foregroundMark x1="23280" y1="31615" x2="20412" y2="41413"/>
                        <a14:foregroundMark x1="20540" y1="44409" x2="21234" y2="49313"/>
                        <a14:foregroundMark x1="25926" y1="54124" x2="26138" y2="65292"/>
                        <a14:foregroundMark x1="30954" y1="75874" x2="31534" y2="77148"/>
                        <a14:foregroundMark x1="30352" y1="74551" x2="30758" y2="75442"/>
                        <a14:foregroundMark x1="26138" y1="65292" x2="30327" y2="74494"/>
                        <a14:foregroundMark x1="32987" y1="77491" x2="39894" y2="79122"/>
                        <a14:foregroundMark x1="31534" y1="77148" x2="32987" y2="77491"/>
                        <a14:foregroundMark x1="39703" y1="78653" x2="35026" y2="76976"/>
                        <a14:foregroundMark x1="35026" y1="76976" x2="28360" y2="68729"/>
                        <a14:foregroundMark x1="28360" y1="68729" x2="28677" y2="68557"/>
                        <a14:foregroundMark x1="53968" y1="71134" x2="58664" y2="71981"/>
                        <a14:foregroundMark x1="64945" y1="61197" x2="68148" y2="52921"/>
                        <a14:foregroundMark x1="63659" y1="64521" x2="64174" y2="63192"/>
                        <a14:foregroundMark x1="60898" y1="71657" x2="63467" y2="65019"/>
                        <a14:foregroundMark x1="68815" y1="46606" x2="69418" y2="40893"/>
                        <a14:foregroundMark x1="68424" y1="50311" x2="68794" y2="46801"/>
                        <a14:foregroundMark x1="68148" y1="52921" x2="68316" y2="51328"/>
                        <a14:foregroundMark x1="68691" y1="37892" x2="66878" y2="30412"/>
                        <a14:foregroundMark x1="69418" y1="40893" x2="69053" y2="39386"/>
                        <a14:foregroundMark x1="69206" y1="39331" x2="69524" y2="40550"/>
                        <a14:foregroundMark x1="66878" y1="30412" x2="68819" y2="37847"/>
                        <a14:foregroundMark x1="68354" y1="48561" x2="67090" y2="57216"/>
                        <a14:foregroundMark x1="68656" y1="46496" x2="68498" y2="47575"/>
                        <a14:foregroundMark x1="69524" y1="40550" x2="68669" y2="46401"/>
                        <a14:foregroundMark x1="68502" y1="47047" x2="69524" y2="39691"/>
                        <a14:foregroundMark x1="67090" y1="57216" x2="68312" y2="48418"/>
                        <a14:foregroundMark x1="69253" y1="37693" x2="68315" y2="30793"/>
                        <a14:foregroundMark x1="69524" y1="39691" x2="69463" y2="39240"/>
                        <a14:foregroundMark x1="66009" y1="24926" x2="61270" y2="17354"/>
                        <a14:foregroundMark x1="60283" y1="12620" x2="58942" y2="6186"/>
                        <a14:foregroundMark x1="52635" y1="5408" x2="50582" y2="5155"/>
                        <a14:foregroundMark x1="58942" y1="6186" x2="55012" y2="5701"/>
                        <a14:foregroundMark x1="50582" y1="5155" x2="50370" y2="2921"/>
                        <a14:foregroundMark x1="69841" y1="44674" x2="69524" y2="44158"/>
                        <a14:foregroundMark x1="68088" y1="38107" x2="67937" y2="37113"/>
                        <a14:foregroundMark x1="69735" y1="48969" x2="68321" y2="39645"/>
                        <a14:foregroundMark x1="67937" y1="37113" x2="67912" y2="37163"/>
                        <a14:foregroundMark x1="19900" y1="44927" x2="20000" y2="45704"/>
                        <a14:foregroundMark x1="19531" y1="42052" x2="19621" y2="42749"/>
                        <a14:foregroundMark x1="20395" y1="44526" x2="21058" y2="46907"/>
                        <a14:foregroundMark x1="19703" y1="42043" x2="19848" y2="42564"/>
                        <a14:foregroundMark x1="20610" y1="36111" x2="20324" y2="36725"/>
                        <a14:foregroundMark x1="21905" y1="33333" x2="21215" y2="34812"/>
                        <a14:foregroundMark x1="22434" y1="31787" x2="20546" y2="34992"/>
                        <a14:foregroundMark x1="21481" y1="33333" x2="20103" y2="35111"/>
                        <a14:foregroundMark x1="21799" y1="31787" x2="19479" y2="35325"/>
                        <a14:foregroundMark x1="46772" y1="3952" x2="44839" y2="3572"/>
                        <a14:foregroundMark x1="46138" y1="3265" x2="44599" y2="3265"/>
                        <a14:foregroundMark x1="43870" y1="77879" x2="45926" y2="77663"/>
                        <a14:foregroundMark x1="44233" y1="77320" x2="45989" y2="77646"/>
                        <a14:foregroundMark x1="27725" y1="71134" x2="28148" y2="71478"/>
                        <a14:foregroundMark x1="27196" y1="69931" x2="28677" y2="73196"/>
                        <a14:backgroundMark x1="18519" y1="36426" x2="18624" y2="42096"/>
                        <a14:backgroundMark x1="18307" y1="36770" x2="18307" y2="37113"/>
                        <a14:backgroundMark x1="18942" y1="35567" x2="19153" y2="36770"/>
                        <a14:backgroundMark x1="19683" y1="35223" x2="19788" y2="36254"/>
                        <a14:backgroundMark x1="19788" y1="35567" x2="19788" y2="35567"/>
                        <a14:backgroundMark x1="19365" y1="35567" x2="19365" y2="35567"/>
                        <a14:backgroundMark x1="19577" y1="35223" x2="19577" y2="35223"/>
                        <a14:backgroundMark x1="19683" y1="35223" x2="19683" y2="35223"/>
                        <a14:backgroundMark x1="22116" y1="53952" x2="22116" y2="53952"/>
                        <a14:backgroundMark x1="22116" y1="54811" x2="22116" y2="54811"/>
                        <a14:backgroundMark x1="21587" y1="54639" x2="21905" y2="55842"/>
                        <a14:backgroundMark x1="21799" y1="54124" x2="22328" y2="58419"/>
                        <a14:backgroundMark x1="21905" y1="51890" x2="21799" y2="51718"/>
                        <a14:backgroundMark x1="21693" y1="51890" x2="21799" y2="53436"/>
                        <a14:backgroundMark x1="21270" y1="51546" x2="21587" y2="53093"/>
                        <a14:backgroundMark x1="21376" y1="51203" x2="21799" y2="53436"/>
                        <a14:backgroundMark x1="21376" y1="50172" x2="22328" y2="53265"/>
                        <a14:backgroundMark x1="21799" y1="50859" x2="21799" y2="51890"/>
                        <a14:backgroundMark x1="21587" y1="50172" x2="21058" y2="52062"/>
                        <a14:backgroundMark x1="20635" y1="50515" x2="20847" y2="50859"/>
                        <a14:backgroundMark x1="20847" y1="50172" x2="21058" y2="50172"/>
                        <a14:backgroundMark x1="21164" y1="49313" x2="21164" y2="49656"/>
                        <a14:backgroundMark x1="21164" y1="49313" x2="21164" y2="49828"/>
                        <a14:backgroundMark x1="21164" y1="49485" x2="21164" y2="49485"/>
                        <a14:backgroundMark x1="21481" y1="49141" x2="21481" y2="49141"/>
                        <a14:backgroundMark x1="21587" y1="49313" x2="21481" y2="50000"/>
                        <a14:backgroundMark x1="21376" y1="49656" x2="21376" y2="49656"/>
                        <a14:backgroundMark x1="21481" y1="53780" x2="21905" y2="54639"/>
                        <a14:backgroundMark x1="19153" y1="43127" x2="19788" y2="45017"/>
                        <a14:backgroundMark x1="48571" y1="78866" x2="46243" y2="78351"/>
                        <a14:backgroundMark x1="47302" y1="77491" x2="45926" y2="77491"/>
                        <a14:backgroundMark x1="44550" y1="79553" x2="40741" y2="79897"/>
                        <a14:backgroundMark x1="41693" y1="79210" x2="40000" y2="79381"/>
                        <a14:backgroundMark x1="31217" y1="77663" x2="31111" y2="76632"/>
                        <a14:backgroundMark x1="30794" y1="76632" x2="30582" y2="75601"/>
                        <a14:backgroundMark x1="31323" y1="77491" x2="31323" y2="77491"/>
                        <a14:backgroundMark x1="60529" y1="73540" x2="59894" y2="71993"/>
                        <a14:backgroundMark x1="60847" y1="72680" x2="60317" y2="72509"/>
                        <a14:backgroundMark x1="60847" y1="72337" x2="60212" y2="72165"/>
                        <a14:backgroundMark x1="61270" y1="72680" x2="58730" y2="72165"/>
                        <a14:backgroundMark x1="62646" y1="64089" x2="64127" y2="61684"/>
                        <a14:backgroundMark x1="64550" y1="62715" x2="64868" y2="62887"/>
                        <a14:backgroundMark x1="64974" y1="62027" x2="64974" y2="61340"/>
                        <a14:backgroundMark x1="64974" y1="61340" x2="64444" y2="62371"/>
                        <a14:backgroundMark x1="64550" y1="62027" x2="64233" y2="63230"/>
                        <a14:backgroundMark x1="67937" y1="44158" x2="67937" y2="37285"/>
                        <a14:backgroundMark x1="68466" y1="37973" x2="68677" y2="39519"/>
                        <a14:backgroundMark x1="67831" y1="38316" x2="67407" y2="36426"/>
                        <a14:backgroundMark x1="69206" y1="30928" x2="66138" y2="25430"/>
                        <a14:backgroundMark x1="62540" y1="17526" x2="56720" y2="9107"/>
                        <a14:backgroundMark x1="56720" y1="9107" x2="54286" y2="7045"/>
                        <a14:backgroundMark x1="54497" y1="6186" x2="53122" y2="6529"/>
                        <a14:backgroundMark x1="44233" y1="3265" x2="43280" y2="4124"/>
                        <a14:backgroundMark x1="44868" y1="3608" x2="44550" y2="4124"/>
                        <a14:backgroundMark x1="44444" y1="3608" x2="44444" y2="3608"/>
                        <a14:backgroundMark x1="36296" y1="6014" x2="33862" y2="7388"/>
                        <a14:backgroundMark x1="34603" y1="7045" x2="32381" y2="8247"/>
                        <a14:backgroundMark x1="33228" y1="8076" x2="31640" y2="8935"/>
                        <a14:backgroundMark x1="25079" y1="24055" x2="24656" y2="25945"/>
                        <a14:backgroundMark x1="68677" y1="53093" x2="68466" y2="50515"/>
                        <a14:backgroundMark x1="69418" y1="50344" x2="68677" y2="49656"/>
                        <a14:backgroundMark x1="70265" y1="49656" x2="69524" y2="49141"/>
                        <a14:backgroundMark x1="66561" y1="24742" x2="66032" y2="25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2" r="26657" b="19274"/>
          <a:stretch/>
        </p:blipFill>
        <p:spPr>
          <a:xfrm>
            <a:off x="56443" y="2628208"/>
            <a:ext cx="4024599" cy="3533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839EB5-C844-953F-B429-60957347176B}"/>
              </a:ext>
            </a:extLst>
          </p:cNvPr>
          <p:cNvSpPr txBox="1"/>
          <p:nvPr/>
        </p:nvSpPr>
        <p:spPr>
          <a:xfrm>
            <a:off x="1836224" y="5643428"/>
            <a:ext cx="7996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Рис.6. Пример работы визуализации:</a:t>
            </a:r>
            <a:b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синие линии – орбиты ИСЗ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розовая линия – наилучший маршрут между наиболее удаленными спутниками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  <a:b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красная линия – маршрут с наибольшей задержкой в сети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  <a:b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зеленые линии – каналы с приемлемым отношением сигнал-шум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  <a:b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1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3C41E7-0FFB-0B66-5D7E-79F901D40CB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7C13-2B7D-44BD-9C0B-99060D3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AD3B2D-A56E-3773-A8CF-5E74D7224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12490" y="0"/>
            <a:ext cx="4129422" cy="36263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DE115D-6C19-2C33-C337-5D770D07D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6" y="1"/>
            <a:ext cx="3992817" cy="36263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CDD77D-FC83-B00B-12D8-6023CA5A3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673" y="1"/>
            <a:ext cx="3992817" cy="3626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18C87-5E7B-11FD-AB59-08181FCC6911}"/>
              </a:ext>
            </a:extLst>
          </p:cNvPr>
          <p:cNvSpPr txBox="1"/>
          <p:nvPr/>
        </p:nvSpPr>
        <p:spPr>
          <a:xfrm>
            <a:off x="5057419" y="3668305"/>
            <a:ext cx="708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Рис.7. Результат симуляции для времени 1000, 100 000 и 1000 000 секунд от её начала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73B88-E9BC-8AF5-9DB3-5673B07E3F3C}"/>
              </a:ext>
            </a:extLst>
          </p:cNvPr>
          <p:cNvSpPr txBox="1"/>
          <p:nvPr/>
        </p:nvSpPr>
        <p:spPr>
          <a:xfrm>
            <a:off x="135141" y="3580180"/>
            <a:ext cx="67376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Расчетная дальность 1945.27 км: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Реальная дальность (+ шум) 1458.26 км: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Общая накопленная задержка по лучшему маршруту: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0,09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секунд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Наихудшая (максимальная) накопленная задержка по сети: 0.120 секунд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--- Без FEC ---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Среднее SNR: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1,90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дБ (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2,20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для худшего)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Время передачи пакета (без FEC):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22,01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29,92</a:t>
            </a:r>
            <a:r>
              <a:rPr lang="ru-RU" sz="1400" dirty="0">
                <a:latin typeface="Century Gothic" panose="020B050202020202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) с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Эффективная скорость передачи (без FEC):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10,91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8,04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) бит/с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--- С FEC (кодовое отношение = 0.50) ---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Время передачи пакета (с FEC):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39,67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53,92</a:t>
            </a:r>
            <a:r>
              <a:rPr lang="ru-RU" sz="1400" dirty="0">
                <a:latin typeface="Century Gothic" panose="020B050202020202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) с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Эффективная скорость передачи (с FEC): 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6,06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4,46</a:t>
            </a:r>
            <a:r>
              <a:rPr lang="ru-RU" sz="1400" dirty="0">
                <a:latin typeface="Century Gothic" panose="020B050202020202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) бит/с</a:t>
            </a:r>
          </a:p>
        </p:txBody>
      </p:sp>
    </p:spTree>
    <p:extLst>
      <p:ext uri="{BB962C8B-B14F-4D97-AF65-F5344CB8AC3E}">
        <p14:creationId xmlns:p14="http://schemas.microsoft.com/office/powerpoint/2010/main" val="388306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3C41E7-0FFB-0B66-5D7E-79F901D40CB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7C13-2B7D-44BD-9C0B-99060D3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918C87-5E7B-11FD-AB59-08181FCC6911}"/>
              </a:ext>
            </a:extLst>
          </p:cNvPr>
          <p:cNvSpPr txBox="1"/>
          <p:nvPr/>
        </p:nvSpPr>
        <p:spPr>
          <a:xfrm>
            <a:off x="54547" y="3659792"/>
            <a:ext cx="708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Рис.8. Оптимальный маршрут между 1 и 500 узлом для времени 1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e3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, 1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e5,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 1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e6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1e12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секунд от её начала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B02516-CFEF-6FCA-26CB-30B3F751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59" r="18165" b="12330"/>
          <a:stretch/>
        </p:blipFill>
        <p:spPr>
          <a:xfrm>
            <a:off x="0" y="0"/>
            <a:ext cx="2925847" cy="355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5A2B93-69E2-1D23-43FB-2B1B807CF6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437" r="13293" b="7604"/>
          <a:stretch/>
        </p:blipFill>
        <p:spPr>
          <a:xfrm>
            <a:off x="2914274" y="-16261"/>
            <a:ext cx="3090441" cy="35722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C66956-0E7B-4588-221A-CF14A7DF84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44" r="2725" b="14286"/>
          <a:stretch/>
        </p:blipFill>
        <p:spPr>
          <a:xfrm>
            <a:off x="6004714" y="-16262"/>
            <a:ext cx="2960499" cy="3572261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9042438C-5DED-4253-6460-2A0A770A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17069" r="12173" b="13214"/>
          <a:stretch/>
        </p:blipFill>
        <p:spPr>
          <a:xfrm>
            <a:off x="8965214" y="0"/>
            <a:ext cx="3226786" cy="3555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B6D4D-5F3C-457C-9A67-96E3933499DB}"/>
              </a:ext>
            </a:extLst>
          </p:cNvPr>
          <p:cNvSpPr txBox="1"/>
          <p:nvPr/>
        </p:nvSpPr>
        <p:spPr>
          <a:xfrm>
            <a:off x="201554" y="4350955"/>
            <a:ext cx="5425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7085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км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1 к узлу 367: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1.05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5.5235e-02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367 к узлу 387: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3.05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2.2218e-02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387 к узлу 366: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0.74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6.1843e-02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366 к узлу 386: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4.30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1.0180e-02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386 к узлу 365: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0.74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6.1857e-02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365 к узлу 540: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7.65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3.2315e-04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540 к узлу 560: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3.05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2.2215e-02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560 к узлу 346: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0.91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5.8258e-02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346 к узлу 325: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0.64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6.3956e-02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Хоп от узла 325 к узлу 500: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SNR = 3.88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дБ,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BER = 1.3506e-02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D66C1-92A6-D420-9061-137F9DC00B6B}"/>
                  </a:ext>
                </a:extLst>
              </p:cNvPr>
              <p:cNvSpPr txBox="1"/>
              <p:nvPr/>
            </p:nvSpPr>
            <p:spPr>
              <a:xfrm>
                <a:off x="7139040" y="3572260"/>
                <a:ext cx="4373880" cy="1004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𝐵𝐸𝑅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erfc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𝑆𝑁𝑅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ra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D66C1-92A6-D420-9061-137F9DC00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040" y="3572260"/>
                <a:ext cx="4373880" cy="10044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44E55B2-DF32-7DA3-94CA-49BF0F0B477F}"/>
              </a:ext>
            </a:extLst>
          </p:cNvPr>
          <p:cNvSpPr txBox="1"/>
          <p:nvPr/>
        </p:nvSpPr>
        <p:spPr>
          <a:xfrm>
            <a:off x="5787281" y="4989097"/>
            <a:ext cx="57256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Общая накопленная задержка: </a:t>
            </a:r>
            <a:r>
              <a:rPr lang="ru-RU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0,0</a:t>
            </a:r>
            <a:r>
              <a:rPr lang="en-US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38</a:t>
            </a: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секунд</a:t>
            </a:r>
            <a:endParaRPr lang="ru-RU" dirty="0">
              <a:effectLst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--- Без FEC ---</a:t>
            </a:r>
            <a:endParaRPr lang="ru-RU" dirty="0">
              <a:effectLst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Время передачи пакета (без FEC): 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10,83</a:t>
            </a:r>
            <a:r>
              <a:rPr lang="en-US" sz="1800" b="0" i="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с</a:t>
            </a:r>
            <a:endParaRPr lang="ru-RU" dirty="0">
              <a:effectLst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--- С FEC (кодовое отношение = 0.50) ---</a:t>
            </a:r>
            <a:endParaRPr lang="ru-RU" dirty="0">
              <a:effectLst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Время передачи пакета (с FEC): 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19,52</a:t>
            </a: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с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094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6507FD-9252-323A-C394-F150DF89530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16D1BC-DC21-DB69-74FF-7B91B552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4" y="614006"/>
            <a:ext cx="5306581" cy="548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3CF36-4FAA-62F1-BE1D-7A0B431AE9F1}"/>
              </a:ext>
            </a:extLst>
          </p:cNvPr>
          <p:cNvSpPr txBox="1"/>
          <p:nvPr/>
        </p:nvSpPr>
        <p:spPr>
          <a:xfrm>
            <a:off x="-69892" y="6243994"/>
            <a:ext cx="708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Рис.9. Возможная реализация для спутников ГЛОНАСС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AB21B-B50B-63C9-6D3C-C1ECFD7E08ED}"/>
              </a:ext>
            </a:extLst>
          </p:cNvPr>
          <p:cNvSpPr txBox="1"/>
          <p:nvPr/>
        </p:nvSpPr>
        <p:spPr>
          <a:xfrm>
            <a:off x="6029144" y="614006"/>
            <a:ext cx="5925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 rtl="0" eaLnBrk="1" latinLnBrk="0" hangingPunct="1"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50998 </a:t>
            </a: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км</a:t>
            </a:r>
            <a:endParaRPr lang="en-US" sz="1800" kern="1200" dirty="0">
              <a:solidFill>
                <a:srgbClr val="FFFFFF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algn="just" rtl="0" eaLnBrk="1" latinLnBrk="0" hangingPunct="1">
              <a:buNone/>
            </a:pPr>
            <a:endParaRPr lang="en-US" sz="1800" kern="1200" dirty="0">
              <a:solidFill>
                <a:srgbClr val="FFFFFF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algn="just"/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Общая накопленная задержка: 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0,265</a:t>
            </a: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секунд</a:t>
            </a: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marL="0" algn="just" rtl="0" eaLnBrk="1" latinLnBrk="0" hangingPunct="1">
              <a:buNone/>
            </a:pPr>
            <a:endParaRPr lang="en-US" sz="1800" kern="1200" dirty="0">
              <a:solidFill>
                <a:srgbClr val="FFFFFF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--- Без FEC ---</a:t>
            </a: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Среднее SNR: 2.48 дБ</a:t>
            </a: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Время передачи пакета (без FEC): 75.279 с</a:t>
            </a: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Эффективная скорость передачи (без FEC): 3.19 бит/с</a:t>
            </a:r>
          </a:p>
          <a:p>
            <a:pPr marL="0" algn="just" rtl="0" eaLnBrk="1" latinLnBrk="0" hangingPunct="1">
              <a:buNone/>
            </a:pPr>
            <a:endParaRPr lang="ru-RU" sz="1800" kern="1200" dirty="0">
              <a:solidFill>
                <a:srgbClr val="FFFFFF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--- С FEC (кодовое отношение = 0.50, Время передачи пакета (с FEC): 135.693 с</a:t>
            </a:r>
          </a:p>
          <a:p>
            <a:pPr marL="0" algn="just" rtl="0" eaLnBrk="1" latinLnBrk="0" hangingPunct="1">
              <a:buNone/>
            </a:pPr>
            <a:r>
              <a:rPr lang="ru-RU" sz="1800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Эффективная скорость передачи (с FEC): 1.77 бит/с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78332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779</Words>
  <Application>Microsoft Office PowerPoint</Application>
  <PresentationFormat>Широкоэкранный</PresentationFormat>
  <Paragraphs>94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Bahnschrift</vt:lpstr>
      <vt:lpstr>Cambria Math</vt:lpstr>
      <vt:lpstr>Century Gothic</vt:lpstr>
      <vt:lpstr>Тема Office</vt:lpstr>
      <vt:lpstr>Разработка межспутниковой сети передачи данных для систем уклонения искусственных спутников Земли от космического мусора</vt:lpstr>
      <vt:lpstr>Космический мусор</vt:lpstr>
      <vt:lpstr>Методы защиты спутников от космического мусора</vt:lpstr>
      <vt:lpstr>Цель и задачи</vt:lpstr>
      <vt:lpstr>Архитектура и стандарты связи</vt:lpstr>
      <vt:lpstr>Моделирование работы сети</vt:lpstr>
      <vt:lpstr>Презентация PowerPoint</vt:lpstr>
      <vt:lpstr>Презентация PowerPoint</vt:lpstr>
      <vt:lpstr>Презентация PowerPoint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Александр Попов</cp:lastModifiedBy>
  <cp:revision>67</cp:revision>
  <dcterms:created xsi:type="dcterms:W3CDTF">2025-04-08T07:00:55Z</dcterms:created>
  <dcterms:modified xsi:type="dcterms:W3CDTF">2025-05-23T07:26:38Z</dcterms:modified>
</cp:coreProperties>
</file>